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28" r:id="rId5"/>
    <p:sldId id="429" r:id="rId6"/>
    <p:sldId id="353" r:id="rId7"/>
    <p:sldId id="395" r:id="rId8"/>
    <p:sldId id="426" r:id="rId9"/>
    <p:sldId id="397" r:id="rId10"/>
    <p:sldId id="399" r:id="rId11"/>
    <p:sldId id="430" r:id="rId12"/>
    <p:sldId id="398" r:id="rId13"/>
    <p:sldId id="427" r:id="rId14"/>
    <p:sldId id="402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24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86" d="100"/>
          <a:sy n="86" d="100"/>
        </p:scale>
        <p:origin x="102" y="22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629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borishrist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9.jpeg"/><Relationship Id="rId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68/Databases-Jun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qlzoo.net/" TargetMode="External"/><Relationship Id="rId2" Type="http://schemas.openxmlformats.org/officeDocument/2006/relationships/hyperlink" Target="http://www.w3schools.com/sq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hyperlink" Target="http://www.tutorialspoint.com/sq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eveloper-tools/sql-developer/downloads/index.html" TargetMode="External"/><Relationship Id="rId13" Type="http://schemas.openxmlformats.org/officeDocument/2006/relationships/hyperlink" Target="http://www.visualstudio.com/" TargetMode="External"/><Relationship Id="rId3" Type="http://schemas.openxmlformats.org/officeDocument/2006/relationships/hyperlink" Target="http://www.microsoft.com/en-us/server-cloud/products/sql-server/" TargetMode="External"/><Relationship Id="rId7" Type="http://schemas.openxmlformats.org/officeDocument/2006/relationships/hyperlink" Target="http://www.oracle.com/technetwork/database/database-technologies/express-edition/downloads/index.html" TargetMode="External"/><Relationship Id="rId12" Type="http://schemas.openxmlformats.org/officeDocument/2006/relationships/hyperlink" Target="https://www.nuget.org/packages/System.Data.SQLite.EF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products/workbench/" TargetMode="External"/><Relationship Id="rId11" Type="http://schemas.openxmlformats.org/officeDocument/2006/relationships/hyperlink" Target="http://www.sqlite.org/" TargetMode="External"/><Relationship Id="rId5" Type="http://schemas.openxmlformats.org/officeDocument/2006/relationships/hyperlink" Target="http://dev.mysql.com/downloads/mysql/" TargetMode="External"/><Relationship Id="rId10" Type="http://schemas.openxmlformats.org/officeDocument/2006/relationships/hyperlink" Target="http://robomongo.org/" TargetMode="External"/><Relationship Id="rId4" Type="http://schemas.openxmlformats.org/officeDocument/2006/relationships/hyperlink" Target="https://msdn.microsoft.com/en-us/evalcenter/dn434042.aspx" TargetMode="External"/><Relationship Id="rId9" Type="http://schemas.openxmlformats.org/officeDocument/2006/relationships/hyperlink" Target="https://www.mongodb.org/download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jpeg"/><Relationship Id="rId15" Type="http://schemas.openxmlformats.org/officeDocument/2006/relationships/image" Target="../media/image1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softwaregroup-bg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914400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077971"/>
            <a:ext cx="7306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Course Program, Trainers,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481" y="3688151"/>
            <a:ext cx="3576871" cy="2679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74" y="4736994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2207" y="3968769"/>
            <a:ext cx="2133598" cy="23414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5652081" y="4002920"/>
            <a:ext cx="156215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4" y="2001772"/>
            <a:ext cx="1435206" cy="14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3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01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Boris Hristov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Consultant, Trainer and MVP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Technical Author for </a:t>
            </a:r>
            <a:r>
              <a:rPr lang="en-US" sz="3400" dirty="0" err="1" smtClean="0"/>
              <a:t>Pluralsight</a:t>
            </a:r>
            <a:endParaRPr lang="en-US" sz="3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smtClean="0"/>
              <a:t>International Speaker</a:t>
            </a:r>
            <a:endParaRPr lang="en-US" sz="3400" dirty="0" smtClean="0"/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Trainer @ New Bulgarian University</a:t>
            </a:r>
          </a:p>
          <a:p>
            <a:pPr lvl="1">
              <a:lnSpc>
                <a:spcPct val="100000"/>
              </a:lnSpc>
            </a:pPr>
            <a:r>
              <a:rPr lang="en-GB" sz="3400" dirty="0" smtClean="0"/>
              <a:t>Hosts </a:t>
            </a:r>
            <a:r>
              <a:rPr lang="bg-BG" sz="3400" dirty="0" smtClean="0"/>
              <a:t>"</a:t>
            </a:r>
            <a:r>
              <a:rPr lang="en-US" sz="3400" dirty="0" smtClean="0"/>
              <a:t>SQL Hangout</a:t>
            </a:r>
            <a:r>
              <a:rPr lang="bg-BG" sz="3400" dirty="0" smtClean="0"/>
              <a:t>"</a:t>
            </a:r>
            <a:r>
              <a:rPr lang="en-US" sz="3400" dirty="0" smtClean="0"/>
              <a:t> video conversations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Web site &amp; blog</a:t>
            </a:r>
            <a:r>
              <a:rPr lang="en-US" sz="3400" dirty="0"/>
              <a:t>: </a:t>
            </a:r>
            <a:r>
              <a:rPr lang="en-US" sz="3400" dirty="0" smtClean="0">
                <a:hlinkClick r:id="rId2"/>
              </a:rPr>
              <a:t>www.borishristov.com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Trainers Team (4)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12" y="15240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33" y="1905000"/>
            <a:ext cx="1862702" cy="18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phalconist.com/img/icon_no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20532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June – July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exam: 11 July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Databases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745493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618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"Databases"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46" y="3936298"/>
            <a:ext cx="3044332" cy="23155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tests your SQL skills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Evaluated through an automated judge system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database (SQL script)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write several SQL queries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+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 database schema + write a stored procedure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returned data will be evaluated in the judge system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Correct result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 gives the score for the problem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Incorrect result  0 score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6212" y="14478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657600"/>
            <a:ext cx="2603295" cy="26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886200"/>
            <a:ext cx="2438400" cy="2438400"/>
          </a:xfrm>
          <a:prstGeom prst="rect">
            <a:avLst/>
          </a:prstGeom>
        </p:spPr>
      </p:pic>
      <p:pic>
        <p:nvPicPr>
          <p:cNvPr id="7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809" y="1676400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halconist.com/img/icon_nosq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81" y="1771063"/>
            <a:ext cx="1425955" cy="142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0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8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6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82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60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7231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3962400"/>
            <a:ext cx="2438400" cy="2438400"/>
          </a:xfrm>
          <a:prstGeom prst="rect">
            <a:avLst/>
          </a:prstGeom>
        </p:spPr>
      </p:pic>
      <p:pic>
        <p:nvPicPr>
          <p:cNvPr id="15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09" y="1662047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smtClean="0"/>
              <a:t>Databases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softuni.bg/trainings/1168/Databases-Jun-2015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Online SQL tutorial at W3 Schools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2"/>
              </a:rPr>
              <a:t>http://www.w3schools.com/sql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Zoo – interactive SQL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sqlzoo.net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and Database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http://www.tutorialspoint.com/sql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Databases – Additional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80" y="5105400"/>
            <a:ext cx="4066032" cy="1219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3"/>
              </a:rPr>
              <a:t>SQL Server 2014 </a:t>
            </a:r>
            <a:r>
              <a:rPr lang="en-US" dirty="0" smtClean="0"/>
              <a:t>(Express or Standard Edition or </a:t>
            </a:r>
            <a:r>
              <a:rPr lang="en-US" noProof="1" smtClean="0"/>
              <a:t>LocalDB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4"/>
              </a:rPr>
              <a:t>SQL Server Management Studio </a:t>
            </a:r>
            <a:r>
              <a:rPr lang="en-US" dirty="0" smtClean="0">
                <a:hlinkClick r:id="rId4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5"/>
              </a:rPr>
              <a:t>MySQL 5.6</a:t>
            </a:r>
            <a:r>
              <a:rPr lang="en-US" dirty="0" smtClean="0"/>
              <a:t> + </a:t>
            </a:r>
            <a:r>
              <a:rPr lang="en-US" dirty="0" smtClean="0">
                <a:hlinkClick r:id="rId6"/>
              </a:rPr>
              <a:t>MySQL Workbench 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Oracle 11g XE</a:t>
            </a:r>
            <a:r>
              <a:rPr lang="en-US" dirty="0" smtClean="0"/>
              <a:t> (Express Edition) + </a:t>
            </a:r>
            <a:r>
              <a:rPr lang="en-US" dirty="0" smtClean="0">
                <a:hlinkClick r:id="rId8"/>
              </a:rPr>
              <a:t>Oracle SQL Developer 4.0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9"/>
              </a:rPr>
              <a:t>MongoDB 2.6</a:t>
            </a:r>
            <a:r>
              <a:rPr lang="en-US" dirty="0" smtClean="0"/>
              <a:t> + </a:t>
            </a:r>
            <a:r>
              <a:rPr lang="en-US" dirty="0" smtClean="0">
                <a:hlinkClick r:id="rId10"/>
              </a:rPr>
              <a:t>Robomongo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1"/>
              </a:rPr>
              <a:t>SQLite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hlinkClick r:id="rId12"/>
              </a:rPr>
              <a:t>System.Data.SQLite.EF6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3"/>
              </a:rPr>
              <a:t>Visual Studio Community 2013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1676400"/>
            <a:ext cx="2438400" cy="2438400"/>
          </a:xfrm>
          <a:prstGeom prst="rect">
            <a:avLst/>
          </a:prstGeom>
        </p:spPr>
      </p:pic>
      <p:pic>
        <p:nvPicPr>
          <p:cNvPr id="1028" name="Picture 4" descr="http://phalconist.com/img/icon_no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981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7212" y="32004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SQL</a:t>
            </a:r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Databases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MSSQL, MySQL, Oracle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Data Modeling and E/R Diagrams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SQL Basics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Advanced SQL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T-SQL and Stored Procedures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038600"/>
            <a:ext cx="2438400" cy="2438400"/>
          </a:xfrm>
          <a:prstGeom prst="rect">
            <a:avLst/>
          </a:prstGeom>
        </p:spPr>
      </p:pic>
      <p:pic>
        <p:nvPicPr>
          <p:cNvPr id="1026" name="Picture 2" descr="http://png-3.findicons.com/files/icons/977/rrze/720/computer_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55" y="1455919"/>
            <a:ext cx="2347913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SQL Performance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Transactions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NoSQL Databases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MongoDb &amp; Redis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Lab – Working with Databases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Practical Exam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 (2)</a:t>
            </a:r>
            <a:endParaRPr lang="en-US" dirty="0"/>
          </a:p>
        </p:txBody>
      </p:sp>
      <p:pic>
        <p:nvPicPr>
          <p:cNvPr id="2050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209800"/>
            <a:ext cx="35814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Microsoft Certified </a:t>
            </a:r>
            <a:r>
              <a:rPr lang="en-US" dirty="0" smtClean="0"/>
              <a:t>Professional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Software </a:t>
            </a:r>
            <a:r>
              <a:rPr lang="en-US" dirty="0" smtClean="0"/>
              <a:t>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</a:t>
            </a:r>
            <a:r>
              <a:rPr lang="en-US" dirty="0" smtClean="0"/>
              <a:t>the Telerik </a:t>
            </a:r>
            <a:r>
              <a:rPr lang="en-US" dirty="0"/>
              <a:t>Software Academy (2013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524000"/>
            <a:ext cx="2061810" cy="27742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960</Words>
  <Application>Microsoft Office PowerPoint</Application>
  <PresentationFormat>Custom</PresentationFormat>
  <Paragraphs>235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Databases</vt:lpstr>
      <vt:lpstr>Table of Contents</vt:lpstr>
      <vt:lpstr>SoftUni Diamond Partners</vt:lpstr>
      <vt:lpstr>SoftUni: Levels, Modules, Schedule</vt:lpstr>
      <vt:lpstr>Databases</vt:lpstr>
      <vt:lpstr>Databases – Course Program</vt:lpstr>
      <vt:lpstr>Databases – Course Program (2)</vt:lpstr>
      <vt:lpstr>The Trainers Team</vt:lpstr>
      <vt:lpstr>Trainers Team</vt:lpstr>
      <vt:lpstr>Trainers Team (2)</vt:lpstr>
      <vt:lpstr>Trainers Team (3)</vt:lpstr>
      <vt:lpstr>Trainers Team (4)</vt:lpstr>
      <vt:lpstr>Databases: More Details </vt:lpstr>
      <vt:lpstr>Training Duration – Databases</vt:lpstr>
      <vt:lpstr>Why English?</vt:lpstr>
      <vt:lpstr>Databases</vt:lpstr>
      <vt:lpstr>Scoring System for the "Databases"</vt:lpstr>
      <vt:lpstr>Databases – Practical Exam</vt:lpstr>
      <vt:lpstr>Homework Assignments</vt:lpstr>
      <vt:lpstr>Homework Peer Reviews</vt:lpstr>
      <vt:lpstr>Resources</vt:lpstr>
      <vt:lpstr>Course Web Site &amp; Forums</vt:lpstr>
      <vt:lpstr>Databases Slides and Videos</vt:lpstr>
      <vt:lpstr>Databases – Additional Resources</vt:lpstr>
      <vt:lpstr>Software University Learning System (SULS)</vt:lpstr>
      <vt:lpstr>Recommended Software</vt:lpstr>
      <vt:lpstr>Databases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2015-06-17T14:01:35Z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